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0" r:id="rId9"/>
    <p:sldId id="263" r:id="rId10"/>
    <p:sldId id="265" r:id="rId11"/>
    <p:sldId id="266" r:id="rId12"/>
    <p:sldId id="268" r:id="rId13"/>
    <p:sldId id="267" r:id="rId14"/>
    <p:sldId id="269" r:id="rId15"/>
    <p:sldId id="270" r:id="rId16"/>
    <p:sldId id="271" r:id="rId17"/>
    <p:sldId id="273" r:id="rId18"/>
    <p:sldId id="272" r:id="rId19"/>
    <p:sldId id="276" r:id="rId20"/>
    <p:sldId id="275" r:id="rId21"/>
    <p:sldId id="277" r:id="rId22"/>
    <p:sldId id="274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A29"/>
    <a:srgbClr val="6A6969"/>
    <a:srgbClr val="AAA9A9"/>
    <a:srgbClr val="DAD3CB"/>
    <a:srgbClr val="F4F2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7471" autoAdjust="0"/>
  </p:normalViewPr>
  <p:slideViewPr>
    <p:cSldViewPr snapToGrid="0">
      <p:cViewPr varScale="1">
        <p:scale>
          <a:sx n="100" d="100"/>
          <a:sy n="100" d="100"/>
        </p:scale>
        <p:origin x="93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E37E46-ED75-4016-82F7-97FC293FED04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95D3E5-ABCB-45CD-8A4B-EF14E93A383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335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특화프로젝트 </a:t>
            </a:r>
            <a:r>
              <a:rPr lang="ko-KR" altLang="en-US" dirty="0" err="1"/>
              <a:t>빅데이터트랙</a:t>
            </a:r>
            <a:r>
              <a:rPr lang="ko-KR" altLang="en-US" dirty="0"/>
              <a:t> 중간발표를 맡은 </a:t>
            </a:r>
            <a:r>
              <a:rPr lang="en-US" altLang="ko-KR" dirty="0"/>
              <a:t>6</a:t>
            </a:r>
            <a:r>
              <a:rPr lang="ko-KR" altLang="en-US" dirty="0"/>
              <a:t>팀 발표자 이혜진입니다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95D3E5-ABCB-45CD-8A4B-EF14E93A3835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3874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95D3E5-ABCB-45CD-8A4B-EF14E93A3835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7538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2DAB86-B415-4023-9B51-F6C1DC8D37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0543AE6-9543-4439-A8A4-2A435E9246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8ED186-58D8-4D2F-8CB3-AACC66D68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2ED449-EF28-43B9-A751-D65B648ED6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BCD8E43-DB7C-4C25-A1FF-2810EF2DC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598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5F147-0C17-4DA5-8185-B88520379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16DA983-0073-47CA-8EF9-6AB1110FB4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8AB30C-6B0E-419E-8AD5-20C6BE7BB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6A9B73-DDC1-44EF-8372-20BE27F55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BEC2F41-E666-4604-91F1-8D8F13B90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70315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4A8C3CD-412E-462D-8BBE-DF35AC8854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28D72C-E85A-4721-BC09-4964E68B4B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902F7D-6200-48C5-A284-7142D7AF0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6C8EA2-97DE-4F36-8D14-D281606A3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F644F7-665C-4341-92B5-00AB83CA2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4362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BDFC6D-659F-491F-B5F0-C03BCB243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FC72A21-DE46-4947-A98F-4BB6594727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36EE0B-BA1F-4B36-B952-EDE9AA86F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0DED5E-25C4-4882-A817-18705B31D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F5F437-8D05-48D2-938C-32F5D598D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992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0E697D-DA12-430E-8F48-7F10DC771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643D8D-3B00-4DF8-B01D-D52F04B968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A817E1-AE65-43C3-AD78-14D945A7E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E391C1D-0925-4D01-B931-3BD0DC916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FE16A6-6292-4480-8E52-B080AB7C9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8820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1770CE-F54A-4F28-9090-C26A417A00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6A5AAF-5023-446A-BF31-CDE53C2F67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BF8EA7-B216-43BA-A0C7-506F3AC081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F87DC2F-FDA8-4366-940B-2ADA9DFA8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E17D38-8515-4D7D-81AA-4F639064E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5A46545-7A87-499C-8C43-05BE3C772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63326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2FD954-4B4A-4F08-A55A-1B517F449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EB7CD78-5682-427C-BEC2-58AE174EE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D6DAD67-7E0E-49D3-9C70-F534CB3303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934261-28AE-4534-83EA-7BC52216ED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FAC00D0-08AD-4D16-822E-FE1BC1FEE3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9F6253E-7B61-4934-967C-F2FED5621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7FB2864-A712-44E9-AF09-3A6CD921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E2B1CAA-202D-4AF1-AF28-499C48C46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0656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A3D130-8D18-4D09-9A02-073D6FDC3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D7D7E26-40A4-4F38-B4D2-766ECBC03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53C89B6A-5D49-4D7B-9255-BDF0F9771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2E0E254-C5B3-4D26-9D25-7A7274567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5491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C913A86-9EA5-4442-A857-5002634A9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E8DF9C3-E434-474B-8E2E-C0310589E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3E92408-3E83-448C-9839-31D341F83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1334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F11F6B-9FAB-4F78-8490-C3971E00C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0F48B6-4C33-4890-A385-536E97B1B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3AC5371-640C-46EB-B488-18CFEB865B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BE3A52-AC37-4636-8E73-065C0C665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324E2D6-1861-4CAC-96AE-AAC727B6A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D8A1B9-5942-4BB7-8054-0481B8833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97668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3ADD94-078B-4B35-9C91-57A7BFE59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43B48C35-36F6-423F-A5AC-D61A669856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A25023-A657-4BE0-A944-37C2AEEADD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20679B-D280-4D38-9067-7538F59E5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70B135-13E3-4967-87D8-5AB484E3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242E08B-13EB-47D1-B146-36A0CCC8D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689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68D6F-DD96-4E79-9F65-91FFC1083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8B0113-6DF3-4A47-81C0-7550F57953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694B16-2ACA-4753-AFF4-3DCE4CA8FD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F82F70-58FA-4D51-8AC7-A0CD7600BD97}" type="datetimeFigureOut">
              <a:rPr lang="ko-KR" altLang="en-US" smtClean="0"/>
              <a:t>2021-03-18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FBB6FBF-EEF8-4453-A322-08DB7D434B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CCF9E5-389D-47AF-93C1-31E1E632D1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16820-D6CC-4F6A-BDD9-3FACD9D8E3D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6446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59" y="1208227"/>
            <a:ext cx="1726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761315" y="1689878"/>
            <a:ext cx="1057212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SSAFY </a:t>
            </a:r>
            <a:r>
              <a:rPr lang="ko-KR" altLang="en-US" sz="54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특화프로젝트 중간발표</a:t>
            </a:r>
            <a:endParaRPr lang="en-US" altLang="ko-KR" sz="5400" spc="300" dirty="0">
              <a:solidFill>
                <a:srgbClr val="2B2A29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969C34-7D78-44F6-860A-8CA6091A4F6A}"/>
              </a:ext>
            </a:extLst>
          </p:cNvPr>
          <p:cNvSpPr txBox="1"/>
          <p:nvPr/>
        </p:nvSpPr>
        <p:spPr>
          <a:xfrm>
            <a:off x="3047301" y="2712808"/>
            <a:ext cx="609460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800" b="1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빅데이터 트랙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5" y="2613208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123DB37-1454-4A39-A3D6-4A4744DC8953}"/>
              </a:ext>
            </a:extLst>
          </p:cNvPr>
          <p:cNvSpPr/>
          <p:nvPr/>
        </p:nvSpPr>
        <p:spPr>
          <a:xfrm>
            <a:off x="761314" y="4625471"/>
            <a:ext cx="5237439" cy="1606298"/>
          </a:xfrm>
          <a:prstGeom prst="rect">
            <a:avLst/>
          </a:prstGeom>
          <a:solidFill>
            <a:srgbClr val="DAD3CB"/>
          </a:solidFill>
          <a:ln w="3810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879C4C6-BD16-4F54-9D52-71E82B47E440}"/>
              </a:ext>
            </a:extLst>
          </p:cNvPr>
          <p:cNvCxnSpPr>
            <a:cxnSpLocks/>
          </p:cNvCxnSpPr>
          <p:nvPr/>
        </p:nvCxnSpPr>
        <p:spPr>
          <a:xfrm>
            <a:off x="761315" y="4366507"/>
            <a:ext cx="5237439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B10AA54E-EA2E-43FF-BEEC-371E9A7392AD}"/>
              </a:ext>
            </a:extLst>
          </p:cNvPr>
          <p:cNvCxnSpPr>
            <a:cxnSpLocks/>
          </p:cNvCxnSpPr>
          <p:nvPr/>
        </p:nvCxnSpPr>
        <p:spPr>
          <a:xfrm>
            <a:off x="761315" y="4117690"/>
            <a:ext cx="5237439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AAC1F70-BA32-4544-85F8-9E8045EFAF0F}"/>
              </a:ext>
            </a:extLst>
          </p:cNvPr>
          <p:cNvCxnSpPr>
            <a:cxnSpLocks/>
          </p:cNvCxnSpPr>
          <p:nvPr/>
        </p:nvCxnSpPr>
        <p:spPr>
          <a:xfrm>
            <a:off x="761315" y="3868874"/>
            <a:ext cx="5237439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F3EDEF2-536F-485D-A4DA-2B4C4D88A3A2}"/>
              </a:ext>
            </a:extLst>
          </p:cNvPr>
          <p:cNvSpPr txBox="1"/>
          <p:nvPr/>
        </p:nvSpPr>
        <p:spPr>
          <a:xfrm>
            <a:off x="6096000" y="5237607"/>
            <a:ext cx="5237440" cy="10341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서울 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반 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A206 </a:t>
            </a:r>
          </a:p>
          <a:p>
            <a:pPr>
              <a:lnSpc>
                <a:spcPct val="130000"/>
              </a:lnSpc>
            </a:pPr>
            <a:r>
              <a:rPr lang="ko-KR" altLang="en-US" sz="1600" b="1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팀장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이혜진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600" b="1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팀원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</a:t>
            </a:r>
            <a:r>
              <a:rPr lang="ko-KR" altLang="en-US" sz="16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곽지원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 윤현수  주정훈  </a:t>
            </a:r>
            <a:r>
              <a:rPr lang="ko-KR" altLang="en-US" sz="16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황경서</a:t>
            </a:r>
            <a:endParaRPr lang="ko-KR" altLang="en-US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6E7A606F-675C-4EEC-A480-BC142AB9C49A}"/>
              </a:ext>
            </a:extLst>
          </p:cNvPr>
          <p:cNvCxnSpPr>
            <a:cxnSpLocks/>
          </p:cNvCxnSpPr>
          <p:nvPr/>
        </p:nvCxnSpPr>
        <p:spPr>
          <a:xfrm>
            <a:off x="761315" y="3620058"/>
            <a:ext cx="5237439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D7DA683-F9E6-428B-B14A-983FE4246148}"/>
              </a:ext>
            </a:extLst>
          </p:cNvPr>
          <p:cNvSpPr txBox="1"/>
          <p:nvPr/>
        </p:nvSpPr>
        <p:spPr>
          <a:xfrm>
            <a:off x="6094602" y="3496638"/>
            <a:ext cx="5465315" cy="10341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 err="1">
                <a:solidFill>
                  <a:srgbClr val="AAA9A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en-US" altLang="ko-KR" sz="1600" dirty="0">
                <a:solidFill>
                  <a:srgbClr val="AAA9A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: </a:t>
            </a:r>
            <a:r>
              <a:rPr lang="ko-KR" altLang="en-US" sz="1600" dirty="0">
                <a:solidFill>
                  <a:srgbClr val="AAA9A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허락된 것이라는 이슬람법에 허용된 항목을 뜻하는 아랍어로 음식</a:t>
            </a:r>
            <a:r>
              <a:rPr lang="en-US" altLang="ko-KR" sz="1600" dirty="0">
                <a:solidFill>
                  <a:srgbClr val="AAA9A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1600" dirty="0">
                <a:solidFill>
                  <a:srgbClr val="AAA9A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의약품</a:t>
            </a:r>
            <a:r>
              <a:rPr lang="en-US" altLang="ko-KR" sz="1600" dirty="0">
                <a:solidFill>
                  <a:srgbClr val="AAA9A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1600" dirty="0">
                <a:solidFill>
                  <a:srgbClr val="AAA9A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화학품</a:t>
            </a:r>
            <a:r>
              <a:rPr lang="en-US" altLang="ko-KR" sz="1600" dirty="0">
                <a:solidFill>
                  <a:srgbClr val="AAA9A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1600" dirty="0">
                <a:solidFill>
                  <a:srgbClr val="AAA9A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화장품 등 이슬람교 사람들의 생활 전반에 걸쳐 먹고 사용되는 모든 것을 통틀어서 하는 말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A9FA4E1-5040-48C3-9743-05B269F5E49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3669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26997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Wireframe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E9AB53A-B484-49FD-AC97-A5E2C2AB5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4810" y="2246028"/>
            <a:ext cx="7680001" cy="43200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E7C042D-C2FE-420A-AD5A-2CE428DBCF03}"/>
              </a:ext>
            </a:extLst>
          </p:cNvPr>
          <p:cNvSpPr txBox="1"/>
          <p:nvPr/>
        </p:nvSpPr>
        <p:spPr>
          <a:xfrm>
            <a:off x="3541085" y="1641319"/>
            <a:ext cx="11849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Home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8AED4E6-F403-4946-80AA-7C980CCD6D86}"/>
              </a:ext>
            </a:extLst>
          </p:cNvPr>
          <p:cNvSpPr txBox="1"/>
          <p:nvPr/>
        </p:nvSpPr>
        <p:spPr>
          <a:xfrm>
            <a:off x="761314" y="3568875"/>
            <a:ext cx="2965287" cy="1674305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뉴스 템플릿으로 </a:t>
            </a:r>
            <a:r>
              <a:rPr lang="ko-KR" altLang="en-US" sz="16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트렌디한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레이아웃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상단에 따로 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nav bar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를 배치함으로써 사용자로 하여금 웹사이트 탐색이 쉽도록 함</a:t>
            </a:r>
          </a:p>
        </p:txBody>
      </p:sp>
    </p:spTree>
    <p:extLst>
      <p:ext uri="{BB962C8B-B14F-4D97-AF65-F5344CB8AC3E}">
        <p14:creationId xmlns:p14="http://schemas.microsoft.com/office/powerpoint/2010/main" val="748647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26997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Wireframe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4D40846F-0F66-4EDA-978D-09083ACB74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088"/>
          <a:stretch/>
        </p:blipFill>
        <p:spPr>
          <a:xfrm>
            <a:off x="6664407" y="2279388"/>
            <a:ext cx="4896908" cy="360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6909E840-1E15-4E5F-A1E9-DD24A8312C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2087"/>
          <a:stretch/>
        </p:blipFill>
        <p:spPr>
          <a:xfrm>
            <a:off x="4596550" y="2850347"/>
            <a:ext cx="4896908" cy="360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F178B0D-E26C-4031-8B60-813F3D173E76}"/>
              </a:ext>
            </a:extLst>
          </p:cNvPr>
          <p:cNvSpPr txBox="1"/>
          <p:nvPr/>
        </p:nvSpPr>
        <p:spPr>
          <a:xfrm>
            <a:off x="3541085" y="1641319"/>
            <a:ext cx="12410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About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F7E4EE-B7C8-482E-A749-956B8D4E4348}"/>
              </a:ext>
            </a:extLst>
          </p:cNvPr>
          <p:cNvSpPr txBox="1"/>
          <p:nvPr/>
        </p:nvSpPr>
        <p:spPr>
          <a:xfrm>
            <a:off x="761314" y="3568875"/>
            <a:ext cx="2965287" cy="135421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할랄에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생소한 사람들을 위한 소개 페이지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할랄에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대한 전반적인 정보를 알 수 있음</a:t>
            </a:r>
          </a:p>
        </p:txBody>
      </p:sp>
    </p:spTree>
    <p:extLst>
      <p:ext uri="{BB962C8B-B14F-4D97-AF65-F5344CB8AC3E}">
        <p14:creationId xmlns:p14="http://schemas.microsoft.com/office/powerpoint/2010/main" val="4086152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26997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Wireframe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02A1DD5-D17C-4D6E-A505-E7E4FBFC0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1599" y="2279388"/>
            <a:ext cx="7359716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09354E9-861C-4101-8F00-92CFE7EBF037}"/>
              </a:ext>
            </a:extLst>
          </p:cNvPr>
          <p:cNvSpPr txBox="1"/>
          <p:nvPr/>
        </p:nvSpPr>
        <p:spPr>
          <a:xfrm>
            <a:off x="3541085" y="1641319"/>
            <a:ext cx="14782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Sign up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00EB88-AC09-410D-A5D7-CD1CE631444B}"/>
              </a:ext>
            </a:extLst>
          </p:cNvPr>
          <p:cNvSpPr txBox="1"/>
          <p:nvPr/>
        </p:nvSpPr>
        <p:spPr>
          <a:xfrm>
            <a:off x="761314" y="3568875"/>
            <a:ext cx="2965287" cy="135421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이메일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비밀번호 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출생년도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성별을 입력함으로써 개인화된 추천이 가능하도록 함</a:t>
            </a:r>
          </a:p>
        </p:txBody>
      </p:sp>
    </p:spTree>
    <p:extLst>
      <p:ext uri="{BB962C8B-B14F-4D97-AF65-F5344CB8AC3E}">
        <p14:creationId xmlns:p14="http://schemas.microsoft.com/office/powerpoint/2010/main" val="878783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26997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Wireframe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6711E30-417B-4EB4-B88D-5AC3EC7B10C2}"/>
              </a:ext>
            </a:extLst>
          </p:cNvPr>
          <p:cNvSpPr txBox="1"/>
          <p:nvPr/>
        </p:nvSpPr>
        <p:spPr>
          <a:xfrm>
            <a:off x="3541085" y="1641319"/>
            <a:ext cx="16097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My page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069FFD9-68EB-438B-87CA-D9B85D9E4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2915" y="2279388"/>
            <a:ext cx="7358400" cy="4319228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E2A9E8C7-F88B-4947-89BF-7174885A4867}"/>
              </a:ext>
            </a:extLst>
          </p:cNvPr>
          <p:cNvSpPr txBox="1"/>
          <p:nvPr/>
        </p:nvSpPr>
        <p:spPr>
          <a:xfrm>
            <a:off x="761314" y="3736693"/>
            <a:ext cx="2965287" cy="103412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닉네임 수정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북마크한 식당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모아 보기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작성한 리뷰 모아 보기</a:t>
            </a:r>
          </a:p>
        </p:txBody>
      </p:sp>
    </p:spTree>
    <p:extLst>
      <p:ext uri="{BB962C8B-B14F-4D97-AF65-F5344CB8AC3E}">
        <p14:creationId xmlns:p14="http://schemas.microsoft.com/office/powerpoint/2010/main" val="1027348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26997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Wireframe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45C90E-E6F4-4303-B859-86611AA9DD38}"/>
              </a:ext>
            </a:extLst>
          </p:cNvPr>
          <p:cNvSpPr txBox="1"/>
          <p:nvPr/>
        </p:nvSpPr>
        <p:spPr>
          <a:xfrm>
            <a:off x="3541085" y="1641319"/>
            <a:ext cx="14975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Explore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6AF11B-222F-4F44-A04F-869857E6CD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9550"/>
          <a:stretch/>
        </p:blipFill>
        <p:spPr>
          <a:xfrm>
            <a:off x="4202915" y="2279388"/>
            <a:ext cx="7358400" cy="4319995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F7956A0-C9A4-4FD6-A181-2234A37EA069}"/>
              </a:ext>
            </a:extLst>
          </p:cNvPr>
          <p:cNvSpPr txBox="1"/>
          <p:nvPr/>
        </p:nvSpPr>
        <p:spPr>
          <a:xfrm>
            <a:off x="761314" y="3568875"/>
            <a:ext cx="2965287" cy="1354217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카드 형식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키워드 검색 및 필터를 통해 원하는 조건의 음식점 검색 가능</a:t>
            </a:r>
          </a:p>
        </p:txBody>
      </p:sp>
    </p:spTree>
    <p:extLst>
      <p:ext uri="{BB962C8B-B14F-4D97-AF65-F5344CB8AC3E}">
        <p14:creationId xmlns:p14="http://schemas.microsoft.com/office/powerpoint/2010/main" val="9887756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26997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Wireframe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6D8F26B-6BD7-4313-A31D-CA092C1B9CC9}"/>
              </a:ext>
            </a:extLst>
          </p:cNvPr>
          <p:cNvSpPr txBox="1"/>
          <p:nvPr/>
        </p:nvSpPr>
        <p:spPr>
          <a:xfrm>
            <a:off x="3541085" y="1641319"/>
            <a:ext cx="12554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Detail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81BFC59-F498-44ED-B004-2AAFDAAF9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2971" y="2279388"/>
            <a:ext cx="5168344" cy="4306953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26653B9-6652-47AF-9962-EC7C434D687E}"/>
              </a:ext>
            </a:extLst>
          </p:cNvPr>
          <p:cNvSpPr txBox="1"/>
          <p:nvPr/>
        </p:nvSpPr>
        <p:spPr>
          <a:xfrm>
            <a:off x="761314" y="3371128"/>
            <a:ext cx="5168344" cy="231448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아티클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레이아웃으로 음식점을 한눈에 소개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지도에서 음식점 위치 확인 가능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음식점 정보 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(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평점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주차가능여부 등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)</a:t>
            </a: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사용자 리뷰 및 각 리뷰 별 추천 가능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찜하기로 원하는 음식점 북마크하기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리뷰 작성을 통해 글 뿐만 아니라 사진도 등록 가능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endParaRPr lang="ko-KR" altLang="en-US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87883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3050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README.md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3636DDB3-B9F8-4FAD-956D-15BC91B589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5710" y="2280711"/>
            <a:ext cx="6915605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10B83DC-80B9-4066-9BBB-FE0536DB9029}"/>
              </a:ext>
            </a:extLst>
          </p:cNvPr>
          <p:cNvSpPr txBox="1"/>
          <p:nvPr/>
        </p:nvSpPr>
        <p:spPr>
          <a:xfrm>
            <a:off x="761314" y="3568875"/>
            <a:ext cx="3884396" cy="1034129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프로젝트 소개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타겟층 명시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웹사이트에서 얻어갈 수 있는 경험 나열</a:t>
            </a:r>
          </a:p>
        </p:txBody>
      </p:sp>
    </p:spTree>
    <p:extLst>
      <p:ext uri="{BB962C8B-B14F-4D97-AF65-F5344CB8AC3E}">
        <p14:creationId xmlns:p14="http://schemas.microsoft.com/office/powerpoint/2010/main" val="1228633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30508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README.md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10B83DC-80B9-4066-9BBB-FE0536DB9029}"/>
              </a:ext>
            </a:extLst>
          </p:cNvPr>
          <p:cNvSpPr txBox="1"/>
          <p:nvPr/>
        </p:nvSpPr>
        <p:spPr>
          <a:xfrm>
            <a:off x="761313" y="3981293"/>
            <a:ext cx="4422649" cy="714042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/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프로젝트에 사용되는 유형별 기술 스택 나열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프로젝트 실행을 위한 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user guide 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제시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41D3FD7B-3A1E-419D-97FA-ED5AF525C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1315" y="2227137"/>
            <a:ext cx="2960000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F742C7F2-BEEB-461F-B17D-FE1CE6532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3266" y="2227137"/>
            <a:ext cx="3232133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</p:spTree>
    <p:extLst>
      <p:ext uri="{BB962C8B-B14F-4D97-AF65-F5344CB8AC3E}">
        <p14:creationId xmlns:p14="http://schemas.microsoft.com/office/powerpoint/2010/main" val="34308099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59" y="1208227"/>
            <a:ext cx="1726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17171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실행화면</a:t>
            </a:r>
            <a:endParaRPr lang="en-US" altLang="ko-KR" sz="2800" spc="300" dirty="0">
              <a:solidFill>
                <a:srgbClr val="2B2A29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18EA6DA-B38D-4442-A288-A1255CF1E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796" y="2279388"/>
            <a:ext cx="6453037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ABC6DCE2-8114-4304-B65E-B6D7DC42F87C}"/>
              </a:ext>
            </a:extLst>
          </p:cNvPr>
          <p:cNvSpPr txBox="1"/>
          <p:nvPr/>
        </p:nvSpPr>
        <p:spPr>
          <a:xfrm>
            <a:off x="2558444" y="1649611"/>
            <a:ext cx="13131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</a:t>
            </a:r>
            <a:r>
              <a:rPr lang="ko-KR" altLang="en-US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회원가입</a:t>
            </a:r>
            <a:endParaRPr lang="en-US" altLang="ko-KR" sz="1600" spc="3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33592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17171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실행화면</a:t>
            </a:r>
            <a:endParaRPr lang="en-US" altLang="ko-KR" sz="2800" spc="300" dirty="0">
              <a:solidFill>
                <a:srgbClr val="2B2A29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CA5FDF63-8467-455C-872E-4EDAC4FA32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479" y="2279388"/>
            <a:ext cx="7021672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9354EA0-9132-41C0-9AF3-030D5BA1CACA}"/>
              </a:ext>
            </a:extLst>
          </p:cNvPr>
          <p:cNvSpPr txBox="1"/>
          <p:nvPr/>
        </p:nvSpPr>
        <p:spPr>
          <a:xfrm>
            <a:off x="2558444" y="1649611"/>
            <a:ext cx="13131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</a:t>
            </a:r>
            <a:r>
              <a:rPr lang="ko-KR" altLang="en-US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회원가입</a:t>
            </a:r>
            <a:endParaRPr lang="en-US" altLang="ko-KR" sz="1600" spc="3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C744F57-D162-40F2-9D8A-67DF4C2D2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602" y="4134588"/>
            <a:ext cx="9144000" cy="6096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</p:spTree>
    <p:extLst>
      <p:ext uri="{BB962C8B-B14F-4D97-AF65-F5344CB8AC3E}">
        <p14:creationId xmlns:p14="http://schemas.microsoft.com/office/powerpoint/2010/main" val="2279489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2399397" y="3756113"/>
            <a:ext cx="32287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Contents |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969C34-7D78-44F6-860A-8CA6091A4F6A}"/>
              </a:ext>
            </a:extLst>
          </p:cNvPr>
          <p:cNvSpPr txBox="1"/>
          <p:nvPr/>
        </p:nvSpPr>
        <p:spPr>
          <a:xfrm>
            <a:off x="5740133" y="2228773"/>
            <a:ext cx="4679975" cy="3701013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514350" indent="-514350">
              <a:lnSpc>
                <a:spcPct val="170000"/>
              </a:lnSpc>
              <a:buAutoNum type="arabicPeriod"/>
            </a:pPr>
            <a:r>
              <a:rPr lang="en-US" altLang="ko-KR" sz="20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About</a:t>
            </a:r>
          </a:p>
          <a:p>
            <a:pPr marL="514350" indent="-514350">
              <a:lnSpc>
                <a:spcPct val="170000"/>
              </a:lnSpc>
              <a:buAutoNum type="arabicPeriod"/>
            </a:pPr>
            <a:r>
              <a:rPr lang="en-US" altLang="ko-KR" sz="20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System Architecture</a:t>
            </a:r>
          </a:p>
          <a:p>
            <a:pPr marL="514350" indent="-514350">
              <a:lnSpc>
                <a:spcPct val="170000"/>
              </a:lnSpc>
              <a:buAutoNum type="arabicPeriod"/>
            </a:pPr>
            <a:r>
              <a:rPr lang="en-US" altLang="ko-KR" sz="20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ERD Diagram</a:t>
            </a:r>
          </a:p>
          <a:p>
            <a:pPr marL="514350" indent="-514350">
              <a:lnSpc>
                <a:spcPct val="170000"/>
              </a:lnSpc>
              <a:buAutoNum type="arabicPeriod"/>
            </a:pPr>
            <a:r>
              <a:rPr lang="en-US" altLang="ko-KR" sz="20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Sequence Diagram</a:t>
            </a:r>
          </a:p>
          <a:p>
            <a:pPr marL="514350" indent="-514350">
              <a:lnSpc>
                <a:spcPct val="170000"/>
              </a:lnSpc>
              <a:buAutoNum type="arabicPeriod"/>
            </a:pPr>
            <a:r>
              <a:rPr lang="en-US" altLang="ko-KR" sz="20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Wireframe</a:t>
            </a:r>
          </a:p>
          <a:p>
            <a:pPr marL="514350" indent="-514350">
              <a:lnSpc>
                <a:spcPct val="170000"/>
              </a:lnSpc>
              <a:buAutoNum type="arabicPeriod"/>
            </a:pPr>
            <a:r>
              <a:rPr lang="en-US" altLang="ko-KR" sz="20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Readme</a:t>
            </a:r>
          </a:p>
          <a:p>
            <a:pPr marL="514350" indent="-514350">
              <a:lnSpc>
                <a:spcPct val="170000"/>
              </a:lnSpc>
              <a:buAutoNum type="arabicPeriod"/>
            </a:pPr>
            <a:r>
              <a:rPr lang="ko-KR" altLang="en-US" sz="20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실행화면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7C844551-16AD-48E1-BF1A-59441FCC9B57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21002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17171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실행화면</a:t>
            </a:r>
            <a:endParaRPr lang="en-US" altLang="ko-KR" sz="2800" spc="300" dirty="0">
              <a:solidFill>
                <a:srgbClr val="2B2A29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9BFEDF-3226-475A-A8D6-174AB30E4D04}"/>
              </a:ext>
            </a:extLst>
          </p:cNvPr>
          <p:cNvSpPr txBox="1"/>
          <p:nvPr/>
        </p:nvSpPr>
        <p:spPr>
          <a:xfrm>
            <a:off x="2558444" y="1649611"/>
            <a:ext cx="10775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</a:t>
            </a:r>
            <a:r>
              <a:rPr lang="ko-KR" altLang="en-US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로그인</a:t>
            </a:r>
            <a:endParaRPr lang="en-US" altLang="ko-KR" sz="1600" spc="3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890640B-D390-49D8-B9A8-8F1EBA1FDF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7202" y="2279388"/>
            <a:ext cx="5948224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</p:spTree>
    <p:extLst>
      <p:ext uri="{BB962C8B-B14F-4D97-AF65-F5344CB8AC3E}">
        <p14:creationId xmlns:p14="http://schemas.microsoft.com/office/powerpoint/2010/main" val="3524417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17171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실행화면</a:t>
            </a:r>
            <a:endParaRPr lang="en-US" altLang="ko-KR" sz="2800" spc="300" dirty="0">
              <a:solidFill>
                <a:srgbClr val="2B2A29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E9BFEDF-3226-475A-A8D6-174AB30E4D04}"/>
              </a:ext>
            </a:extLst>
          </p:cNvPr>
          <p:cNvSpPr txBox="1"/>
          <p:nvPr/>
        </p:nvSpPr>
        <p:spPr>
          <a:xfrm>
            <a:off x="2558444" y="1649611"/>
            <a:ext cx="10775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 </a:t>
            </a:r>
            <a:r>
              <a:rPr lang="ko-KR" altLang="en-US" sz="1600" spc="300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로그인</a:t>
            </a:r>
            <a:endParaRPr lang="en-US" altLang="ko-KR" sz="1600" spc="3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3DB67BE-BD56-4A5D-BFD5-3FBE6E7CC4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511" y="2279388"/>
            <a:ext cx="6335607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</p:spTree>
    <p:extLst>
      <p:ext uri="{BB962C8B-B14F-4D97-AF65-F5344CB8AC3E}">
        <p14:creationId xmlns:p14="http://schemas.microsoft.com/office/powerpoint/2010/main" val="8831151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4758404" y="1689878"/>
            <a:ext cx="25779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54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Q &amp; 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969C34-7D78-44F6-860A-8CA6091A4F6A}"/>
              </a:ext>
            </a:extLst>
          </p:cNvPr>
          <p:cNvSpPr txBox="1"/>
          <p:nvPr/>
        </p:nvSpPr>
        <p:spPr>
          <a:xfrm>
            <a:off x="6871126" y="4350762"/>
            <a:ext cx="391506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ko-KR" altLang="en-US" sz="3200" b="1" dirty="0">
                <a:solidFill>
                  <a:srgbClr val="6A696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감사합니다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5" y="2613208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123DB37-1454-4A39-A3D6-4A4744DC8953}"/>
              </a:ext>
            </a:extLst>
          </p:cNvPr>
          <p:cNvSpPr/>
          <p:nvPr/>
        </p:nvSpPr>
        <p:spPr>
          <a:xfrm>
            <a:off x="761314" y="4625471"/>
            <a:ext cx="5237439" cy="1606298"/>
          </a:xfrm>
          <a:prstGeom prst="rect">
            <a:avLst/>
          </a:prstGeom>
          <a:solidFill>
            <a:srgbClr val="DAD3CB"/>
          </a:solidFill>
          <a:ln w="3810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7879C4C6-BD16-4F54-9D52-71E82B47E440}"/>
              </a:ext>
            </a:extLst>
          </p:cNvPr>
          <p:cNvCxnSpPr>
            <a:cxnSpLocks/>
          </p:cNvCxnSpPr>
          <p:nvPr/>
        </p:nvCxnSpPr>
        <p:spPr>
          <a:xfrm>
            <a:off x="761315" y="4366507"/>
            <a:ext cx="5237439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B10AA54E-EA2E-43FF-BEEC-371E9A7392AD}"/>
              </a:ext>
            </a:extLst>
          </p:cNvPr>
          <p:cNvCxnSpPr>
            <a:cxnSpLocks/>
          </p:cNvCxnSpPr>
          <p:nvPr/>
        </p:nvCxnSpPr>
        <p:spPr>
          <a:xfrm>
            <a:off x="761315" y="4117690"/>
            <a:ext cx="5237439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7AAC1F70-BA32-4544-85F8-9E8045EFAF0F}"/>
              </a:ext>
            </a:extLst>
          </p:cNvPr>
          <p:cNvCxnSpPr>
            <a:cxnSpLocks/>
          </p:cNvCxnSpPr>
          <p:nvPr/>
        </p:nvCxnSpPr>
        <p:spPr>
          <a:xfrm>
            <a:off x="761315" y="3868874"/>
            <a:ext cx="5237439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6E7A606F-675C-4EEC-A480-BC142AB9C49A}"/>
              </a:ext>
            </a:extLst>
          </p:cNvPr>
          <p:cNvCxnSpPr>
            <a:cxnSpLocks/>
          </p:cNvCxnSpPr>
          <p:nvPr/>
        </p:nvCxnSpPr>
        <p:spPr>
          <a:xfrm>
            <a:off x="761315" y="3620058"/>
            <a:ext cx="5237439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A9FA4E1-5040-48C3-9743-05B269F5E49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5838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3EDEF2-536F-485D-A4DA-2B4C4D88A3A2}"/>
              </a:ext>
            </a:extLst>
          </p:cNvPr>
          <p:cNvSpPr txBox="1"/>
          <p:nvPr/>
        </p:nvSpPr>
        <p:spPr>
          <a:xfrm>
            <a:off x="761315" y="2325579"/>
            <a:ext cx="1388522" cy="39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|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706C75-F69F-4DE8-BFFE-51B89CEF9F8F}"/>
              </a:ext>
            </a:extLst>
          </p:cNvPr>
          <p:cNvSpPr txBox="1"/>
          <p:nvPr/>
        </p:nvSpPr>
        <p:spPr>
          <a:xfrm>
            <a:off x="2146507" y="2325579"/>
            <a:ext cx="9284178" cy="7140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ko-KR" altLang="en-US" sz="16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할랄을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잘 모르는 사람들을 위해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뉴스 기사처럼 </a:t>
            </a:r>
            <a:r>
              <a:rPr lang="ko-KR" altLang="en-US" sz="16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할랄에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대한 유용한 정보를 제공하는 웹사이트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30000"/>
              </a:lnSpc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지금은 </a:t>
            </a:r>
            <a:r>
              <a:rPr lang="ko-KR" altLang="en-US" sz="16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시대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!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CEDB5D8-20A0-4EFE-8C22-C60539AAA339}"/>
              </a:ext>
            </a:extLst>
          </p:cNvPr>
          <p:cNvSpPr txBox="1"/>
          <p:nvPr/>
        </p:nvSpPr>
        <p:spPr>
          <a:xfrm>
            <a:off x="841307" y="1537406"/>
            <a:ext cx="1601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About</a:t>
            </a:r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F0A11D71-EE6C-4BBE-8D48-A3BFE408549B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1DB47BD2-8631-46BE-96BE-03D99C12AEB5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459B10A-6DC1-404A-AC5E-2160A0FE0173}"/>
              </a:ext>
            </a:extLst>
          </p:cNvPr>
          <p:cNvGrpSpPr/>
          <p:nvPr/>
        </p:nvGrpSpPr>
        <p:grpSpPr>
          <a:xfrm>
            <a:off x="725378" y="3158685"/>
            <a:ext cx="3140143" cy="3335662"/>
            <a:chOff x="761315" y="3153922"/>
            <a:chExt cx="3140143" cy="3344200"/>
          </a:xfrm>
        </p:grpSpPr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D1E3903-E6AF-4640-A45E-DA5C7F376C3B}"/>
                </a:ext>
              </a:extLst>
            </p:cNvPr>
            <p:cNvSpPr/>
            <p:nvPr/>
          </p:nvSpPr>
          <p:spPr>
            <a:xfrm>
              <a:off x="761315" y="3153922"/>
              <a:ext cx="3140142" cy="334420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2B2A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3F054FA-229E-451C-9AD8-79AD8DF879F2}"/>
                </a:ext>
              </a:extLst>
            </p:cNvPr>
            <p:cNvSpPr txBox="1"/>
            <p:nvPr/>
          </p:nvSpPr>
          <p:spPr>
            <a:xfrm>
              <a:off x="761315" y="3167111"/>
              <a:ext cx="3140142" cy="7140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[</a:t>
              </a:r>
              <a:r>
                <a:rPr lang="ko-KR" altLang="en-US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이제는 </a:t>
              </a:r>
              <a:r>
                <a:rPr lang="ko-KR" altLang="en-US" sz="1600" dirty="0" err="1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할랄이다</a:t>
              </a:r>
              <a:r>
                <a:rPr lang="en-US" altLang="ko-KR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] 21</a:t>
              </a:r>
              <a:r>
                <a:rPr lang="ko-KR" altLang="en-US" sz="1600" dirty="0" err="1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억명이</a:t>
              </a:r>
              <a:r>
                <a:rPr lang="ko-KR" altLang="en-US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먹고</a:t>
              </a:r>
              <a:r>
                <a:rPr lang="en-US" altLang="ko-KR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, </a:t>
              </a:r>
              <a:r>
                <a:rPr lang="ko-KR" altLang="en-US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바르고</a:t>
              </a:r>
              <a:r>
                <a:rPr lang="en-US" altLang="ko-KR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...</a:t>
              </a:r>
              <a:r>
                <a:rPr lang="ko-KR" altLang="en-US" sz="1600" dirty="0" err="1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할랄시장</a:t>
              </a:r>
              <a:r>
                <a:rPr lang="ko-KR" altLang="en-US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 공략법은</a:t>
              </a:r>
              <a:r>
                <a:rPr lang="en-US" altLang="ko-KR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?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BCB456D-3E0F-47F6-BED0-F0E8A8BE44CB}"/>
                </a:ext>
              </a:extLst>
            </p:cNvPr>
            <p:cNvSpPr txBox="1"/>
            <p:nvPr/>
          </p:nvSpPr>
          <p:spPr>
            <a:xfrm>
              <a:off x="761315" y="4133139"/>
              <a:ext cx="3140143" cy="10810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무슬림 인구 약 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21</a:t>
              </a:r>
              <a:r>
                <a:rPr lang="ko-KR" altLang="en-US" sz="1000" dirty="0" err="1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억명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전 세계 인구의 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25% 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해당</a:t>
              </a:r>
            </a:p>
            <a:p>
              <a:pPr>
                <a:lnSpc>
                  <a:spcPct val="130000"/>
                </a:lnSpc>
              </a:pP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세계 </a:t>
              </a:r>
              <a:r>
                <a:rPr lang="ko-KR" altLang="en-US" sz="1000" dirty="0" err="1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할랄시장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규모 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2024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년 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3500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조원 전망 연평균 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6.2% 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증가</a:t>
              </a:r>
            </a:p>
            <a:p>
              <a:pPr>
                <a:lnSpc>
                  <a:spcPct val="130000"/>
                </a:lnSpc>
              </a:pP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인도네시아는 가공식품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, 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말레이시아는 화장품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, UAE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는 의약품</a:t>
              </a:r>
              <a:endParaRPr lang="en-US" altLang="ko-KR" sz="10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2FCCA18-BE60-4338-B123-91D955CCCE36}"/>
                </a:ext>
              </a:extLst>
            </p:cNvPr>
            <p:cNvSpPr txBox="1"/>
            <p:nvPr/>
          </p:nvSpPr>
          <p:spPr>
            <a:xfrm>
              <a:off x="761315" y="3807374"/>
              <a:ext cx="3140143" cy="4031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800" dirty="0" err="1">
                  <a:solidFill>
                    <a:srgbClr val="6A696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푸드투데이</a:t>
              </a:r>
              <a:r>
                <a:rPr lang="ko-KR" altLang="en-US" sz="800" dirty="0">
                  <a:solidFill>
                    <a:srgbClr val="6A696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황인선 기자 </a:t>
              </a:r>
              <a:r>
                <a:rPr lang="en-US" altLang="ko-KR" sz="800" dirty="0">
                  <a:solidFill>
                    <a:srgbClr val="6A696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001@foodtoday.or.kr</a:t>
              </a:r>
              <a:r>
                <a:rPr lang="ko-KR" altLang="en-US" sz="800" dirty="0">
                  <a:solidFill>
                    <a:srgbClr val="6A696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등록 </a:t>
              </a:r>
              <a:r>
                <a:rPr lang="en-US" altLang="ko-KR" sz="800" dirty="0">
                  <a:solidFill>
                    <a:srgbClr val="6A696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2021.01.06 15:36:29</a:t>
              </a:r>
            </a:p>
          </p:txBody>
        </p:sp>
        <p:pic>
          <p:nvPicPr>
            <p:cNvPr id="36" name="그림 35">
              <a:extLst>
                <a:ext uri="{FF2B5EF4-FFF2-40B4-BE49-F238E27FC236}">
                  <a16:creationId xmlns:a16="http://schemas.microsoft.com/office/drawing/2014/main" id="{2D00421E-870C-4B97-B062-4C064856EA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17202"/>
            <a:stretch/>
          </p:blipFill>
          <p:spPr>
            <a:xfrm>
              <a:off x="954253" y="5205387"/>
              <a:ext cx="2754267" cy="1284447"/>
            </a:xfrm>
            <a:prstGeom prst="rect">
              <a:avLst/>
            </a:prstGeom>
          </p:spPr>
        </p:pic>
      </p:grpSp>
      <p:pic>
        <p:nvPicPr>
          <p:cNvPr id="9218" name="Picture 2" descr="연도별 한국인 무슬림 수">
            <a:extLst>
              <a:ext uri="{FF2B5EF4-FFF2-40B4-BE49-F238E27FC236}">
                <a16:creationId xmlns:a16="http://schemas.microsoft.com/office/drawing/2014/main" id="{FEAD1D58-A63B-401A-AFB5-5953D5C80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185" y="3164706"/>
            <a:ext cx="4608130" cy="3289346"/>
          </a:xfrm>
          <a:prstGeom prst="rect">
            <a:avLst/>
          </a:prstGeom>
          <a:noFill/>
          <a:ln w="28575">
            <a:solidFill>
              <a:srgbClr val="2B2A29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10CCCF5D-C7E5-4CE3-A9EF-1FB543BBF1E8}"/>
              </a:ext>
            </a:extLst>
          </p:cNvPr>
          <p:cNvGrpSpPr/>
          <p:nvPr/>
        </p:nvGrpSpPr>
        <p:grpSpPr>
          <a:xfrm>
            <a:off x="3990930" y="3150156"/>
            <a:ext cx="2836844" cy="3335924"/>
            <a:chOff x="4150713" y="3144385"/>
            <a:chExt cx="2836844" cy="3335924"/>
          </a:xfrm>
        </p:grpSpPr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A7FC68F3-87DB-4DE5-83F3-5A12E7719B49}"/>
                </a:ext>
              </a:extLst>
            </p:cNvPr>
            <p:cNvSpPr/>
            <p:nvPr/>
          </p:nvSpPr>
          <p:spPr>
            <a:xfrm>
              <a:off x="4150713" y="3144385"/>
              <a:ext cx="2814482" cy="3335924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2B2A2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420C1A3-A280-4683-A8E5-B6DBDD004630}"/>
                </a:ext>
              </a:extLst>
            </p:cNvPr>
            <p:cNvSpPr txBox="1"/>
            <p:nvPr/>
          </p:nvSpPr>
          <p:spPr>
            <a:xfrm>
              <a:off x="4173074" y="3165081"/>
              <a:ext cx="2814482" cy="7140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[</a:t>
              </a:r>
              <a:r>
                <a:rPr lang="ko-KR" altLang="en-US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한국의 이슬람교</a:t>
              </a:r>
              <a:r>
                <a:rPr lang="en-US" altLang="ko-KR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] ①'</a:t>
              </a:r>
              <a:r>
                <a:rPr lang="ko-KR" altLang="en-US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토종 무슬림</a:t>
              </a:r>
              <a:r>
                <a:rPr lang="en-US" altLang="ko-KR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' 6</a:t>
              </a:r>
              <a:r>
                <a:rPr lang="ko-KR" altLang="en-US" sz="1600" dirty="0">
                  <a:solidFill>
                    <a:srgbClr val="2B2A29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만 시대 맞았다</a:t>
              </a:r>
              <a:endParaRPr lang="en-US" altLang="ko-KR" sz="16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3F8CCE01-3289-4F01-A12C-89D64632A2DB}"/>
                </a:ext>
              </a:extLst>
            </p:cNvPr>
            <p:cNvSpPr txBox="1"/>
            <p:nvPr/>
          </p:nvSpPr>
          <p:spPr>
            <a:xfrm>
              <a:off x="4197892" y="4077319"/>
              <a:ext cx="2720124" cy="8810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중동 파견 건설인이 원조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…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일상서 이슬람교 접하고 받아들이는 한국인 늘어</a:t>
              </a:r>
            </a:p>
            <a:p>
              <a:pPr>
                <a:lnSpc>
                  <a:spcPct val="130000"/>
                </a:lnSpc>
              </a:pP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한국인 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'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무슬림 </a:t>
              </a:r>
              <a:r>
                <a:rPr lang="ko-KR" altLang="en-US" sz="1000" dirty="0" err="1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셀럽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'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도 등장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…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대학에는 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'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무슬림 동아리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·</a:t>
              </a:r>
              <a:r>
                <a:rPr lang="ko-KR" altLang="en-US" sz="1000" dirty="0" err="1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할랄</a:t>
              </a:r>
              <a:r>
                <a:rPr lang="ko-KR" altLang="en-US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 식당</a:t>
              </a:r>
              <a:r>
                <a:rPr lang="en-US" altLang="ko-KR" sz="1000" dirty="0">
                  <a:solidFill>
                    <a:srgbClr val="2B2A2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'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A1DC278-A7D1-48DC-9A34-78AD397899D7}"/>
                </a:ext>
              </a:extLst>
            </p:cNvPr>
            <p:cNvSpPr txBox="1"/>
            <p:nvPr/>
          </p:nvSpPr>
          <p:spPr>
            <a:xfrm>
              <a:off x="4173075" y="3819458"/>
              <a:ext cx="2814482" cy="24314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en-US" altLang="ko-KR" sz="800" dirty="0">
                  <a:solidFill>
                    <a:srgbClr val="6A6969"/>
                  </a:solidFill>
                  <a:latin typeface="G마켓 산스 TTF Medium" panose="02000000000000000000" pitchFamily="2" charset="-127"/>
                  <a:ea typeface="G마켓 산스 TTF Medium" panose="02000000000000000000" pitchFamily="2" charset="-127"/>
                </a:rPr>
                <a:t>2020-10-20 07:30</a:t>
              </a:r>
            </a:p>
          </p:txBody>
        </p:sp>
        <p:pic>
          <p:nvPicPr>
            <p:cNvPr id="9220" name="Picture 4" descr="사원에서 예배하는 무슬림들">
              <a:extLst>
                <a:ext uri="{FF2B5EF4-FFF2-40B4-BE49-F238E27FC236}">
                  <a16:creationId xmlns:a16="http://schemas.microsoft.com/office/drawing/2014/main" id="{AA907A0B-43DA-4818-ADD4-528E89F8F2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97090" y="5003402"/>
              <a:ext cx="1947400" cy="14605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328901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50866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System Architecture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C08B48E-DE39-4F57-AC12-48D8F6B63ABE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A4395D6-8A34-46D0-AC0E-C9FDE8EA7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287" y="2236662"/>
            <a:ext cx="7970054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</p:spTree>
    <p:extLst>
      <p:ext uri="{BB962C8B-B14F-4D97-AF65-F5344CB8AC3E}">
        <p14:creationId xmlns:p14="http://schemas.microsoft.com/office/powerpoint/2010/main" val="2419781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33313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ERD Diagram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969C34-7D78-44F6-860A-8CA6091A4F6A}"/>
              </a:ext>
            </a:extLst>
          </p:cNvPr>
          <p:cNvSpPr txBox="1"/>
          <p:nvPr/>
        </p:nvSpPr>
        <p:spPr>
          <a:xfrm>
            <a:off x="2506987" y="2691392"/>
            <a:ext cx="3667461" cy="3385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유저 데이터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유저가 식당에 남긴 리뷰 데이터</a:t>
            </a:r>
          </a:p>
          <a:p>
            <a:pPr>
              <a:lnSpc>
                <a:spcPct val="150000"/>
              </a:lnSpc>
            </a:pPr>
            <a:r>
              <a:rPr lang="ko-KR" altLang="en-US" sz="16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식당 기본 데이터</a:t>
            </a:r>
            <a:endParaRPr lang="en-US" altLang="ko-KR" sz="16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유저가 북마크한 식당의 데이터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식당의 클러스터 결과 데이터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어떤 사용자가 특정 리뷰에 대해 남긴 좋아요 데이터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하나의 리뷰에 포함된 이미지</a:t>
            </a:r>
            <a:r>
              <a:rPr lang="en-US" altLang="ko-KR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16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썸네일 데이터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F4556CA-2F4F-4754-8AD1-33CC25D721FE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A4EAC5D0-7186-4C05-924A-65FF4D1CCE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5773" y="2279388"/>
            <a:ext cx="5235542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63A0180-9011-4FDD-8EF6-66E684ACC833}"/>
              </a:ext>
            </a:extLst>
          </p:cNvPr>
          <p:cNvSpPr txBox="1"/>
          <p:nvPr/>
        </p:nvSpPr>
        <p:spPr>
          <a:xfrm>
            <a:off x="442960" y="2691392"/>
            <a:ext cx="2050894" cy="30162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16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user |</a:t>
            </a:r>
          </a:p>
          <a:p>
            <a:pPr algn="r">
              <a:lnSpc>
                <a:spcPct val="150000"/>
              </a:lnSpc>
            </a:pPr>
            <a:r>
              <a:rPr lang="en-US" altLang="ko-KR" sz="16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review | </a:t>
            </a:r>
            <a:endParaRPr lang="ko-KR" altLang="en-US" sz="1600" dirty="0">
              <a:solidFill>
                <a:srgbClr val="2B2A29"/>
              </a:solidFill>
              <a:latin typeface="G마켓 산스 TTF Bold" panose="02000000000000000000" pitchFamily="2" charset="-127"/>
              <a:ea typeface="G마켓 산스 TTF Bold" panose="02000000000000000000" pitchFamily="2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16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store |</a:t>
            </a:r>
          </a:p>
          <a:p>
            <a:pPr algn="r">
              <a:lnSpc>
                <a:spcPct val="150000"/>
              </a:lnSpc>
            </a:pPr>
            <a:r>
              <a:rPr lang="en-US" altLang="ko-KR" sz="16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bookmark |</a:t>
            </a:r>
          </a:p>
          <a:p>
            <a:pPr algn="r">
              <a:lnSpc>
                <a:spcPct val="150000"/>
              </a:lnSpc>
            </a:pPr>
            <a:r>
              <a:rPr lang="en-US" altLang="ko-KR" sz="1600" dirty="0" err="1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user_clustered</a:t>
            </a:r>
            <a:r>
              <a:rPr lang="en-US" altLang="ko-KR" sz="16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| </a:t>
            </a:r>
          </a:p>
          <a:p>
            <a:pPr algn="r">
              <a:lnSpc>
                <a:spcPct val="150000"/>
              </a:lnSpc>
            </a:pPr>
            <a:r>
              <a:rPr lang="en-US" altLang="ko-KR" sz="1600" dirty="0" err="1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review_like</a:t>
            </a:r>
            <a:r>
              <a:rPr lang="en-US" altLang="ko-KR" sz="16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|</a:t>
            </a:r>
          </a:p>
          <a:p>
            <a:pPr algn="r">
              <a:lnSpc>
                <a:spcPct val="150000"/>
              </a:lnSpc>
            </a:pPr>
            <a:r>
              <a:rPr lang="en-US" altLang="ko-KR" sz="16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</a:t>
            </a:r>
          </a:p>
          <a:p>
            <a:pPr algn="r">
              <a:lnSpc>
                <a:spcPct val="150000"/>
              </a:lnSpc>
            </a:pPr>
            <a:r>
              <a:rPr lang="en-US" altLang="ko-KR" sz="1600" dirty="0" err="1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review_image</a:t>
            </a:r>
            <a:r>
              <a:rPr lang="en-US" altLang="ko-KR" sz="16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 | </a:t>
            </a:r>
          </a:p>
        </p:txBody>
      </p:sp>
    </p:spTree>
    <p:extLst>
      <p:ext uri="{BB962C8B-B14F-4D97-AF65-F5344CB8AC3E}">
        <p14:creationId xmlns:p14="http://schemas.microsoft.com/office/powerpoint/2010/main" val="3535089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2A0FB627-7B43-4A9F-BE4B-4B30767EBC1F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4679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Sequence Diagram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6DA131F2-7E95-4BE5-B4DC-EC51ED7F9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816" y="2227137"/>
            <a:ext cx="6473571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</p:spTree>
    <p:extLst>
      <p:ext uri="{BB962C8B-B14F-4D97-AF65-F5344CB8AC3E}">
        <p14:creationId xmlns:p14="http://schemas.microsoft.com/office/powerpoint/2010/main" val="5322637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4679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Sequence Diagram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8C1583A4-CD54-47F7-A519-05A1007BE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645" y="2225934"/>
            <a:ext cx="9633913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</p:spTree>
    <p:extLst>
      <p:ext uri="{BB962C8B-B14F-4D97-AF65-F5344CB8AC3E}">
        <p14:creationId xmlns:p14="http://schemas.microsoft.com/office/powerpoint/2010/main" val="497779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4679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Sequence Diagram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9B48301-377F-4FBA-917D-BA2B47E5F012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B0BCCD7-FC79-4E6C-BADD-EE4CE23856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4882" y="2227137"/>
            <a:ext cx="7139439" cy="432000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</p:spTree>
    <p:extLst>
      <p:ext uri="{BB962C8B-B14F-4D97-AF65-F5344CB8AC3E}">
        <p14:creationId xmlns:p14="http://schemas.microsoft.com/office/powerpoint/2010/main" val="468045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2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4982E88-09D3-435F-B4AB-B53046198601}"/>
              </a:ext>
            </a:extLst>
          </p:cNvPr>
          <p:cNvSpPr txBox="1"/>
          <p:nvPr/>
        </p:nvSpPr>
        <p:spPr>
          <a:xfrm>
            <a:off x="3726601" y="444843"/>
            <a:ext cx="47387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200" spc="300" dirty="0">
                <a:ln w="19050">
                  <a:solidFill>
                    <a:srgbClr val="2B2A29"/>
                  </a:solidFill>
                </a:ln>
                <a:noFill/>
                <a:latin typeface="Work Sans Black Italic" pitchFamily="2" charset="0"/>
              </a:rPr>
              <a:t>Halal Times</a:t>
            </a:r>
            <a:endParaRPr lang="ko-KR" altLang="en-US" sz="5200" spc="300" dirty="0">
              <a:ln w="19050">
                <a:solidFill>
                  <a:srgbClr val="2B2A29"/>
                </a:solidFill>
              </a:ln>
              <a:noFill/>
              <a:latin typeface="Work Sans Black Italic" pitchFamily="2" charset="0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B4D5DCC5-0010-4EDD-A828-333D04FDA6F0}"/>
              </a:ext>
            </a:extLst>
          </p:cNvPr>
          <p:cNvCxnSpPr>
            <a:cxnSpLocks/>
          </p:cNvCxnSpPr>
          <p:nvPr/>
        </p:nvCxnSpPr>
        <p:spPr>
          <a:xfrm>
            <a:off x="761315" y="1228213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4CEDD3D-D4E4-49CC-903F-F76EBABD6369}"/>
              </a:ext>
            </a:extLst>
          </p:cNvPr>
          <p:cNvCxnSpPr>
            <a:cxnSpLocks/>
          </p:cNvCxnSpPr>
          <p:nvPr/>
        </p:nvCxnSpPr>
        <p:spPr>
          <a:xfrm>
            <a:off x="761315" y="1482964"/>
            <a:ext cx="1080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2417EA54-331A-4053-8F01-A69325B467B2}"/>
              </a:ext>
            </a:extLst>
          </p:cNvPr>
          <p:cNvSpPr txBox="1"/>
          <p:nvPr/>
        </p:nvSpPr>
        <p:spPr>
          <a:xfrm>
            <a:off x="3755455" y="1208227"/>
            <a:ext cx="3969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PRESENTATION  FOR  MIDTERM  EVALUATION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3CB8AF-6724-4144-8160-DFD91ED25291}"/>
              </a:ext>
            </a:extLst>
          </p:cNvPr>
          <p:cNvSpPr txBox="1"/>
          <p:nvPr/>
        </p:nvSpPr>
        <p:spPr>
          <a:xfrm>
            <a:off x="9834560" y="1208227"/>
            <a:ext cx="17267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MARCH 19</a:t>
            </a:r>
            <a:r>
              <a:rPr lang="en-US" altLang="ko-KR" sz="1400" baseline="30000" dirty="0">
                <a:solidFill>
                  <a:srgbClr val="2B2A29"/>
                </a:solidFill>
                <a:latin typeface="Stencil" panose="040409050D0802020404" pitchFamily="82" charset="0"/>
              </a:rPr>
              <a:t>TH</a:t>
            </a:r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, 2021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0955491-004B-439A-83F5-C53AE2767F14}"/>
              </a:ext>
            </a:extLst>
          </p:cNvPr>
          <p:cNvSpPr txBox="1"/>
          <p:nvPr/>
        </p:nvSpPr>
        <p:spPr>
          <a:xfrm>
            <a:off x="761315" y="1208227"/>
            <a:ext cx="11031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rgbClr val="2B2A29"/>
                </a:solidFill>
                <a:latin typeface="Stencil" panose="040409050D0802020404" pitchFamily="82" charset="0"/>
              </a:rPr>
              <a:t>VOL.1 No.1</a:t>
            </a:r>
            <a:endParaRPr lang="ko-KR" altLang="en-US" sz="1400" dirty="0">
              <a:solidFill>
                <a:srgbClr val="2B2A29"/>
              </a:solidFill>
              <a:latin typeface="Stencil" panose="040409050D0802020404" pitchFamily="8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A01AC48-601C-407B-A333-AE53F98877BE}"/>
              </a:ext>
            </a:extLst>
          </p:cNvPr>
          <p:cNvSpPr txBox="1"/>
          <p:nvPr/>
        </p:nvSpPr>
        <p:spPr>
          <a:xfrm>
            <a:off x="841307" y="1537406"/>
            <a:ext cx="46794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spc="300" dirty="0">
                <a:solidFill>
                  <a:srgbClr val="2B2A29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Sequence Diagram</a:t>
            </a: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C4084BC6-C4C3-4E37-92A5-9D838A67046C}"/>
              </a:ext>
            </a:extLst>
          </p:cNvPr>
          <p:cNvCxnSpPr>
            <a:cxnSpLocks/>
          </p:cNvCxnSpPr>
          <p:nvPr/>
        </p:nvCxnSpPr>
        <p:spPr>
          <a:xfrm>
            <a:off x="761314" y="2087178"/>
            <a:ext cx="5220000" cy="0"/>
          </a:xfrm>
          <a:prstGeom prst="line">
            <a:avLst/>
          </a:prstGeom>
          <a:ln w="34925">
            <a:solidFill>
              <a:srgbClr val="2B2A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D43ADCB-7F45-4A73-AB68-705E9CC9429C}"/>
              </a:ext>
            </a:extLst>
          </p:cNvPr>
          <p:cNvSpPr txBox="1"/>
          <p:nvPr/>
        </p:nvSpPr>
        <p:spPr>
          <a:xfrm>
            <a:off x="796928" y="653902"/>
            <a:ext cx="21034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ko-KR" altLang="en-US" sz="800" dirty="0" err="1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할랄타임즈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제 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호</a:t>
            </a:r>
            <a:endParaRPr lang="en-US" altLang="ko-KR" sz="800" dirty="0">
              <a:solidFill>
                <a:srgbClr val="2B2A2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시스템 아키텍처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시퀀스 다이어그램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ERD,</a:t>
            </a:r>
          </a:p>
          <a:p>
            <a:pPr algn="just"/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와이어프레임</a:t>
            </a:r>
            <a:r>
              <a:rPr lang="en-US" altLang="ko-KR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, README, </a:t>
            </a:r>
            <a:r>
              <a:rPr lang="ko-KR" altLang="en-US" sz="800" dirty="0">
                <a:solidFill>
                  <a:srgbClr val="2B2A29"/>
                </a:solidFill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구현사항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1D393B-1EE4-4073-98BF-2AAA8079A545}"/>
              </a:ext>
            </a:extLst>
          </p:cNvPr>
          <p:cNvSpPr txBox="1"/>
          <p:nvPr/>
        </p:nvSpPr>
        <p:spPr>
          <a:xfrm>
            <a:off x="5005201" y="6642556"/>
            <a:ext cx="217880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2021 ⓒ </a:t>
            </a:r>
            <a:r>
              <a:rPr lang="ko-KR" altLang="en-US" sz="800" dirty="0" err="1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할랄</a:t>
            </a:r>
            <a:r>
              <a:rPr lang="ko-KR" altLang="en-US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 타임즈 </a:t>
            </a:r>
            <a:r>
              <a:rPr lang="en-US" altLang="ko-KR" sz="800" dirty="0">
                <a:solidFill>
                  <a:srgbClr val="6A696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All rights reserved</a:t>
            </a:r>
            <a:endParaRPr lang="ko-KR" altLang="en-US" sz="800" dirty="0">
              <a:solidFill>
                <a:srgbClr val="6A6969"/>
              </a:solidFill>
              <a:latin typeface="G마켓 산스 TTF Medium" panose="02000000000000000000" pitchFamily="2" charset="-127"/>
              <a:ea typeface="G마켓 산스 TTF Medium" panose="02000000000000000000" pitchFamily="2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6DA4809-D2E1-4D3C-AAE8-8F210DCEFA40}"/>
              </a:ext>
            </a:extLst>
          </p:cNvPr>
          <p:cNvSpPr txBox="1"/>
          <p:nvPr/>
        </p:nvSpPr>
        <p:spPr>
          <a:xfrm>
            <a:off x="10114384" y="756155"/>
            <a:ext cx="1446931" cy="4462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ko-KR" sz="1400" b="1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16</a:t>
            </a:r>
            <a:r>
              <a:rPr lang="ko-KR" altLang="en-US" sz="14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</a:t>
            </a:r>
          </a:p>
          <a:p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맑음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,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어제보다 </a:t>
            </a:r>
            <a:r>
              <a:rPr lang="en-US" altLang="ko-KR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1</a:t>
            </a:r>
            <a:r>
              <a:rPr lang="ko-KR" altLang="en-US" sz="800" b="0" i="0" dirty="0">
                <a:solidFill>
                  <a:srgbClr val="2B2A29"/>
                </a:solidFill>
                <a:effectLst/>
                <a:latin typeface="G마켓 산스 TTF Medium" panose="02000000000000000000" pitchFamily="2" charset="-127"/>
                <a:ea typeface="G마켓 산스 TTF Medium" panose="02000000000000000000" pitchFamily="2" charset="-127"/>
              </a:rPr>
              <a:t>℃ </a:t>
            </a:r>
            <a:r>
              <a:rPr lang="ko-KR" altLang="en-US" sz="800" b="1" i="0" dirty="0">
                <a:solidFill>
                  <a:srgbClr val="2B2A29"/>
                </a:solidFill>
                <a:effectLst/>
                <a:latin typeface="G마켓 산스 TTF Light" panose="02000000000000000000" pitchFamily="2" charset="-127"/>
                <a:ea typeface="G마켓 산스 TTF Light" panose="02000000000000000000" pitchFamily="2" charset="-127"/>
              </a:rPr>
              <a:t>높아요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BDAD68F0-2094-4085-80A7-BB048D63580A}"/>
              </a:ext>
            </a:extLst>
          </p:cNvPr>
          <p:cNvSpPr/>
          <p:nvPr/>
        </p:nvSpPr>
        <p:spPr>
          <a:xfrm>
            <a:off x="761315" y="626231"/>
            <a:ext cx="2139074" cy="504000"/>
          </a:xfrm>
          <a:prstGeom prst="rect">
            <a:avLst/>
          </a:prstGeom>
          <a:noFill/>
          <a:ln w="19050">
            <a:solidFill>
              <a:srgbClr val="2B2A2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53EF94A-BD0B-451E-B77B-36A8FBF86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290" y="2227137"/>
            <a:ext cx="7258050" cy="4210050"/>
          </a:xfrm>
          <a:prstGeom prst="rect">
            <a:avLst/>
          </a:prstGeom>
          <a:ln w="28575">
            <a:solidFill>
              <a:srgbClr val="2B2A29"/>
            </a:solidFill>
          </a:ln>
        </p:spPr>
      </p:pic>
    </p:spTree>
    <p:extLst>
      <p:ext uri="{BB962C8B-B14F-4D97-AF65-F5344CB8AC3E}">
        <p14:creationId xmlns:p14="http://schemas.microsoft.com/office/powerpoint/2010/main" val="51815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1414</TotalTime>
  <Words>1480</Words>
  <Application>Microsoft Office PowerPoint</Application>
  <PresentationFormat>와이드스크린</PresentationFormat>
  <Paragraphs>317</Paragraphs>
  <Slides>22</Slides>
  <Notes>2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0" baseType="lpstr">
      <vt:lpstr>G마켓 산스 TTF Bold</vt:lpstr>
      <vt:lpstr>G마켓 산스 TTF Light</vt:lpstr>
      <vt:lpstr>G마켓 산스 TTF Medium</vt:lpstr>
      <vt:lpstr>맑은 고딕</vt:lpstr>
      <vt:lpstr>Arial</vt:lpstr>
      <vt:lpstr>Stencil</vt:lpstr>
      <vt:lpstr>Work Sans Black Italic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이혜진</dc:creator>
  <cp:lastModifiedBy>이혜진</cp:lastModifiedBy>
  <cp:revision>44</cp:revision>
  <dcterms:created xsi:type="dcterms:W3CDTF">2021-03-18T00:56:02Z</dcterms:created>
  <dcterms:modified xsi:type="dcterms:W3CDTF">2021-03-19T03:49:56Z</dcterms:modified>
</cp:coreProperties>
</file>

<file path=docProps/thumbnail.jpeg>
</file>